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60" r:id="rId2"/>
    <p:sldId id="273" r:id="rId3"/>
    <p:sldId id="280" r:id="rId4"/>
    <p:sldId id="272" r:id="rId5"/>
    <p:sldId id="262" r:id="rId6"/>
    <p:sldId id="279" r:id="rId7"/>
    <p:sldId id="261" r:id="rId8"/>
    <p:sldId id="264" r:id="rId9"/>
    <p:sldId id="265" r:id="rId10"/>
    <p:sldId id="267" r:id="rId11"/>
    <p:sldId id="268" r:id="rId12"/>
    <p:sldId id="269" r:id="rId13"/>
    <p:sldId id="270" r:id="rId14"/>
    <p:sldId id="276" r:id="rId15"/>
    <p:sldId id="277" r:id="rId16"/>
    <p:sldId id="278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chemeClr val="hlink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92" autoAdjust="0"/>
    <p:restoredTop sz="94660"/>
  </p:normalViewPr>
  <p:slideViewPr>
    <p:cSldViewPr>
      <p:cViewPr varScale="1">
        <p:scale>
          <a:sx n="72" d="100"/>
          <a:sy n="7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61861DD-DF82-432F-8234-530753F5455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B5EB047-5019-4545-91CF-3532294E3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00944-0B72-4E34-9B5C-4F15CCEB31F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d/d6/Mouse_eating_leaf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f/f6/Bright_green_tree_-_Waikato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609600"/>
            <a:ext cx="8382000" cy="106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Chapter 3</a:t>
            </a:r>
            <a:r>
              <a:rPr lang="en-US" sz="54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: Section 2</a:t>
            </a:r>
            <a:endParaRPr lang="en-US" sz="5400" b="1" dirty="0" smtClean="0">
              <a:solidFill>
                <a:srgbClr val="00B050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pic>
        <p:nvPicPr>
          <p:cNvPr id="5" name="Picture 5" descr="http://www.wildernessclassroom.com/www/schoolhouse/rainforest_library/animal_images/touc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178441"/>
            <a:ext cx="3657600" cy="467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6172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buFontTx/>
              <a:buChar char="-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All </a:t>
            </a:r>
            <a:r>
              <a:rPr lang="en-US" sz="32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heterotrophs</a:t>
            </a: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: they ingest food containing the sun</a:t>
            </a:r>
            <a:r>
              <a:rPr lang="ja-JP" altLang="en-US" sz="3200" b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’</a:t>
            </a:r>
            <a:r>
              <a:rPr lang="en-US" altLang="ja-JP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s energy</a:t>
            </a:r>
          </a:p>
          <a:p>
            <a:endParaRPr lang="en-US" altLang="ja-JP" sz="36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 lvl="2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Herbivores</a:t>
            </a:r>
          </a:p>
          <a:p>
            <a:pPr lvl="2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Carnivores</a:t>
            </a:r>
          </a:p>
          <a:p>
            <a:pPr lvl="2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Omnivores</a:t>
            </a:r>
          </a:p>
          <a:p>
            <a:pPr lvl="2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Decomposers</a:t>
            </a:r>
          </a:p>
          <a:p>
            <a:pPr lvl="2">
              <a:buFont typeface="Wingdings" pitchFamily="2" charset="2"/>
              <a:buChar char="Ø"/>
            </a:pPr>
            <a:r>
              <a:rPr lang="en-US" sz="32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Detrivores</a:t>
            </a:r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>
              <a:spcBef>
                <a:spcPct val="50000"/>
              </a:spcBef>
              <a:buFontTx/>
              <a:buChar char="-"/>
            </a:pPr>
            <a:endParaRPr lang="en-US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Consumers</a:t>
            </a:r>
            <a:endParaRPr lang="en-US" sz="4000" dirty="0" smtClean="0">
              <a:solidFill>
                <a:srgbClr val="00B050"/>
              </a:solidFill>
            </a:endParaRPr>
          </a:p>
        </p:txBody>
      </p:sp>
      <p:pic>
        <p:nvPicPr>
          <p:cNvPr id="7170" name="Picture 2" descr="File:Mouse eating leaf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600200"/>
            <a:ext cx="2455481" cy="1752600"/>
          </a:xfrm>
          <a:prstGeom prst="rect">
            <a:avLst/>
          </a:prstGeom>
          <a:noFill/>
        </p:spPr>
      </p:pic>
      <p:pic>
        <p:nvPicPr>
          <p:cNvPr id="7174" name="Picture 6" descr="Majestic: The great grey owl swoops down on the tiny mouse who has no chance of escaping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428999"/>
            <a:ext cx="2438400" cy="196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828800"/>
            <a:ext cx="8686800" cy="16002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- Eat plants in order to obtain energy</a:t>
            </a:r>
          </a:p>
          <a:p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	Ex. Cow, Deer, Caterpillars 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-"/>
            </a:pPr>
            <a:endParaRPr lang="en-US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Herbivores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1032" descr="cow-dais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733800"/>
            <a:ext cx="20574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3733800"/>
            <a:ext cx="291623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810000"/>
            <a:ext cx="264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8686800" cy="1524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buFontTx/>
              <a:buChar char="-"/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Comic Sans MS" charset="0"/>
              </a:rPr>
              <a:t>Eat meat to obtain energy</a:t>
            </a:r>
          </a:p>
          <a:p>
            <a:pPr lvl="1">
              <a:buFontTx/>
              <a:buChar char="-"/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Comic Sans MS" charset="0"/>
              </a:rPr>
              <a:t>Example: Tiger and Shark</a:t>
            </a:r>
          </a:p>
          <a:p>
            <a:pPr>
              <a:defRPr/>
            </a:pPr>
            <a:endParaRPr lang="en-US" sz="3600" b="1" dirty="0" smtClean="0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Carni</a:t>
            </a:r>
            <a:r>
              <a:rPr lang="en-US" sz="4800" b="1" dirty="0" err="1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vores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sh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276600"/>
            <a:ext cx="3119142" cy="3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429000"/>
            <a:ext cx="4495801" cy="317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4953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numCol="1" rtlCol="0">
            <a:noAutofit/>
          </a:bodyPr>
          <a:lstStyle/>
          <a:p>
            <a:pPr algn="ctr">
              <a:defRPr/>
            </a:pPr>
            <a:r>
              <a:rPr lang="en-US" sz="4400" b="1" dirty="0" smtClean="0">
                <a:solidFill>
                  <a:srgbClr val="00B050"/>
                </a:solidFill>
                <a:latin typeface="Comic Sans MS" charset="0"/>
              </a:rPr>
              <a:t>Predators</a:t>
            </a:r>
            <a:endParaRPr lang="en-US" sz="3200" b="1" dirty="0" smtClean="0">
              <a:solidFill>
                <a:schemeClr val="bg1"/>
              </a:solidFill>
              <a:latin typeface="Comic Sans MS" charset="0"/>
            </a:endParaRPr>
          </a:p>
          <a:p>
            <a:pPr>
              <a:buFontTx/>
              <a:buChar char="-"/>
              <a:defRPr/>
            </a:pPr>
            <a:r>
              <a:rPr lang="en-US" sz="3000" b="1" dirty="0" smtClean="0">
                <a:solidFill>
                  <a:schemeClr val="bg1"/>
                </a:solidFill>
                <a:latin typeface="Comic Sans MS" charset="0"/>
              </a:rPr>
              <a:t>Hunt prey animals for food.</a:t>
            </a:r>
          </a:p>
          <a:p>
            <a:pPr lvl="1">
              <a:buFontTx/>
              <a:buChar char="-"/>
              <a:defRPr/>
            </a:pPr>
            <a:r>
              <a:rPr lang="en-US" sz="3000" b="1" dirty="0" smtClean="0">
                <a:solidFill>
                  <a:schemeClr val="bg1"/>
                </a:solidFill>
                <a:latin typeface="Comic Sans MS" charset="0"/>
              </a:rPr>
              <a:t>Example: Fox </a:t>
            </a:r>
            <a:endParaRPr lang="en-US" sz="3000" b="1" dirty="0" smtClean="0">
              <a:solidFill>
                <a:srgbClr val="00B050"/>
              </a:solidFill>
              <a:latin typeface="Comic Sans MS" charset="0"/>
            </a:endParaRPr>
          </a:p>
          <a:p>
            <a:pPr lvl="1" algn="ctr">
              <a:defRPr/>
            </a:pPr>
            <a:endParaRPr lang="en-US" sz="4400" b="1" dirty="0" smtClean="0">
              <a:solidFill>
                <a:srgbClr val="00B050"/>
              </a:solidFill>
              <a:latin typeface="Comic Sans MS" charset="0"/>
            </a:endParaRPr>
          </a:p>
          <a:p>
            <a:pPr algn="ctr">
              <a:defRPr/>
            </a:pPr>
            <a:r>
              <a:rPr lang="en-US" sz="4400" b="1" dirty="0" smtClean="0">
                <a:solidFill>
                  <a:srgbClr val="00B050"/>
                </a:solidFill>
                <a:latin typeface="Comic Sans MS" charset="0"/>
              </a:rPr>
              <a:t>Scavengers</a:t>
            </a:r>
            <a:endParaRPr lang="en-US" sz="5900" b="1" dirty="0" smtClean="0">
              <a:solidFill>
                <a:schemeClr val="bg1"/>
              </a:solidFill>
              <a:latin typeface="Comic Sans MS" charset="0"/>
            </a:endParaRPr>
          </a:p>
          <a:p>
            <a:pPr>
              <a:buFontTx/>
              <a:buChar char="-"/>
              <a:defRPr/>
            </a:pPr>
            <a:r>
              <a:rPr lang="en-US" sz="3000" b="1" dirty="0" smtClean="0">
                <a:solidFill>
                  <a:schemeClr val="bg1"/>
                </a:solidFill>
                <a:latin typeface="Comic Sans MS" charset="0"/>
              </a:rPr>
              <a:t>Feed on dead organisms.</a:t>
            </a:r>
          </a:p>
          <a:p>
            <a:pPr lvl="1">
              <a:buFontTx/>
              <a:buChar char="-"/>
              <a:defRPr/>
            </a:pPr>
            <a:r>
              <a:rPr lang="en-US" sz="3000" b="1" dirty="0" smtClean="0">
                <a:solidFill>
                  <a:schemeClr val="bg1"/>
                </a:solidFill>
                <a:latin typeface="Comic Sans MS" charset="0"/>
              </a:rPr>
              <a:t>Example: Vulture</a:t>
            </a:r>
          </a:p>
          <a:p>
            <a:pPr>
              <a:defRPr/>
            </a:pPr>
            <a:endParaRPr lang="en-US" sz="3200" b="1" dirty="0" smtClean="0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Carnivores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Predation_(ecology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999" y="1600200"/>
            <a:ext cx="3600913" cy="2362200"/>
          </a:xfrm>
          <a:prstGeom prst="rect">
            <a:avLst/>
          </a:prstGeom>
          <a:noFill/>
        </p:spPr>
      </p:pic>
      <p:pic>
        <p:nvPicPr>
          <p:cNvPr id="4100" name="Picture 4" descr="vultu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114800"/>
            <a:ext cx="3581400" cy="2363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686800" cy="1524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Eat both plants and animals</a:t>
            </a:r>
          </a:p>
          <a:p>
            <a:pPr>
              <a:lnSpc>
                <a:spcPct val="90000"/>
              </a:lnSpc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    </a:t>
            </a: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Ex. Humans, Bears, Pigs, and Raccoons</a:t>
            </a:r>
            <a:endParaRPr lang="en-US" sz="3600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>
              <a:spcBef>
                <a:spcPct val="50000"/>
              </a:spcBef>
            </a:pPr>
            <a:endParaRPr lang="en-US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Omnivores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http://www.bear.org/website/images/stories/images/images-new/large_brown_be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352800"/>
            <a:ext cx="2799184" cy="2057400"/>
          </a:xfrm>
          <a:prstGeom prst="rect">
            <a:avLst/>
          </a:prstGeom>
          <a:noFill/>
        </p:spPr>
      </p:pic>
      <p:pic>
        <p:nvPicPr>
          <p:cNvPr id="3076" name="Picture 4" descr="http://www.knowtheanimals.com/images/images/p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800600"/>
            <a:ext cx="2741242" cy="1828800"/>
          </a:xfrm>
          <a:prstGeom prst="rect">
            <a:avLst/>
          </a:prstGeom>
          <a:noFill/>
        </p:spPr>
      </p:pic>
      <p:pic>
        <p:nvPicPr>
          <p:cNvPr id="8" name="Picture 6" descr="http://naturalunseenhazards.files.wordpress.com/2009/09/raccoon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276600"/>
            <a:ext cx="26193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76400"/>
            <a:ext cx="464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Breakdown dead and decaying plants and animals into simpler molecules that can be absorbed</a:t>
            </a:r>
          </a:p>
          <a:p>
            <a:pPr>
              <a:buFontTx/>
              <a:buChar char="-"/>
            </a:pPr>
            <a:endParaRPr lang="en-US" sz="3600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Ex. Bacteria and Fungi</a:t>
            </a:r>
          </a:p>
          <a:p>
            <a:pPr>
              <a:spcBef>
                <a:spcPct val="50000"/>
              </a:spcBef>
            </a:pPr>
            <a:endParaRPr lang="en-US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Decomposers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650" name="Picture 2" descr="http://growyourownmushrooms.net/wp-content/uploads/2013/09/grow-own-mushroo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676400"/>
            <a:ext cx="3441700" cy="2581275"/>
          </a:xfrm>
          <a:prstGeom prst="rect">
            <a:avLst/>
          </a:prstGeom>
          <a:noFill/>
        </p:spPr>
      </p:pic>
      <p:pic>
        <p:nvPicPr>
          <p:cNvPr id="27652" name="Picture 4" descr="Cholera Bacter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257800" y="4343400"/>
            <a:ext cx="3429000" cy="2204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76400"/>
            <a:ext cx="46482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Feed on detritus particles (bacteria in soil), often chewing or grinding them into smaller pieces.</a:t>
            </a:r>
          </a:p>
          <a:p>
            <a:endParaRPr lang="en-US" sz="3200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Example: Earthworms</a:t>
            </a:r>
          </a:p>
          <a:p>
            <a:pPr>
              <a:spcBef>
                <a:spcPct val="50000"/>
              </a:spcBef>
            </a:pPr>
            <a:endParaRPr lang="en-US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Detrivores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362200"/>
            <a:ext cx="34925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0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What are the six major levels of organization, from smallest to largest, that ecologists commonly study?</a:t>
            </a:r>
          </a:p>
          <a:p>
            <a:pPr marL="742950" indent="-742950">
              <a:buAutoNum type="arabicPeriod"/>
            </a:pPr>
            <a:r>
              <a:rPr lang="en-US" sz="3600" b="1" dirty="0" smtClean="0">
                <a:solidFill>
                  <a:schemeClr val="bg1"/>
                </a:solidFill>
                <a:ea typeface="ＭＳ Ｐゴシック" pitchFamily="5" charset="-128"/>
              </a:rPr>
              <a:t>________________________________</a:t>
            </a:r>
          </a:p>
          <a:p>
            <a:pPr marL="742950" indent="-742950">
              <a:buAutoNum type="arabicPeriod"/>
            </a:pPr>
            <a:r>
              <a:rPr lang="en-US" sz="3600" b="1" dirty="0" smtClean="0">
                <a:solidFill>
                  <a:schemeClr val="bg1"/>
                </a:solidFill>
                <a:ea typeface="ＭＳ Ｐゴシック" pitchFamily="5" charset="-128"/>
              </a:rPr>
              <a:t>________________________________</a:t>
            </a:r>
          </a:p>
          <a:p>
            <a:pPr marL="742950" indent="-742950">
              <a:buFontTx/>
              <a:buAutoNum type="arabicPeriod"/>
            </a:pPr>
            <a:r>
              <a:rPr lang="en-US" sz="3600" b="1" dirty="0" smtClean="0">
                <a:solidFill>
                  <a:schemeClr val="bg1"/>
                </a:solidFill>
                <a:ea typeface="ＭＳ Ｐゴシック" pitchFamily="5" charset="-128"/>
              </a:rPr>
              <a:t>________________________________</a:t>
            </a:r>
          </a:p>
          <a:p>
            <a:pPr marL="742950" indent="-742950">
              <a:buFontTx/>
              <a:buAutoNum type="arabicPeriod"/>
            </a:pPr>
            <a:r>
              <a:rPr lang="en-US" sz="3600" b="1" dirty="0" smtClean="0">
                <a:solidFill>
                  <a:schemeClr val="bg1"/>
                </a:solidFill>
                <a:ea typeface="ＭＳ Ｐゴシック" pitchFamily="5" charset="-128"/>
              </a:rPr>
              <a:t>________________________________</a:t>
            </a:r>
          </a:p>
          <a:p>
            <a:pPr marL="742950" indent="-742950">
              <a:buFontTx/>
              <a:buAutoNum type="arabicPeriod"/>
            </a:pPr>
            <a:r>
              <a:rPr lang="en-US" sz="3600" b="1" dirty="0" smtClean="0">
                <a:solidFill>
                  <a:schemeClr val="bg1"/>
                </a:solidFill>
                <a:ea typeface="ＭＳ Ｐゴシック" pitchFamily="5" charset="-128"/>
              </a:rPr>
              <a:t>________________________________</a:t>
            </a:r>
          </a:p>
          <a:p>
            <a:pPr marL="742950" indent="-742950">
              <a:buFontTx/>
              <a:buAutoNum type="arabicPeriod"/>
            </a:pPr>
            <a:r>
              <a:rPr lang="en-US" sz="3600" b="1" smtClean="0">
                <a:solidFill>
                  <a:schemeClr val="bg1"/>
                </a:solidFill>
                <a:ea typeface="ＭＳ Ｐゴシック" pitchFamily="5" charset="-128"/>
              </a:rPr>
              <a:t>________________________________</a:t>
            </a:r>
            <a:endParaRPr lang="en-US" sz="3600" b="1" dirty="0" smtClean="0">
              <a:solidFill>
                <a:schemeClr val="bg1"/>
              </a:solidFill>
              <a:ea typeface="ＭＳ Ｐゴシック" pitchFamily="5" charset="-128"/>
            </a:endParaRP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0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Predators and scavengers both are consumers that eat meat. What is the difference between them?</a:t>
            </a:r>
          </a:p>
          <a:p>
            <a:endParaRPr lang="en-US" sz="3000" b="1" dirty="0" smtClean="0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r>
              <a:rPr lang="en-US" sz="3000" b="1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________________________________________________________________________________________________________________________________________</a:t>
            </a:r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2590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indent="-27432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Define and describe the role of primary producers</a:t>
            </a:r>
          </a:p>
          <a:p>
            <a:pPr indent="-27432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Describe the ways consumers obtain energy and nutrients </a:t>
            </a:r>
          </a:p>
          <a:p>
            <a:endParaRPr lang="en-US" sz="3600" b="1" dirty="0" smtClean="0">
              <a:solidFill>
                <a:schemeClr val="bg1"/>
              </a:solidFill>
              <a:ea typeface="ＭＳ Ｐゴシック" pitchFamily="5" charset="-128"/>
            </a:endParaRP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Daily Objectives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981200"/>
            <a:ext cx="8229600" cy="2667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>
              <a:buFontTx/>
              <a:buChar char="-"/>
            </a:pPr>
            <a:r>
              <a:rPr lang="en-US" sz="32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Organisms need energy for growth, reproduction, and metabolic processes.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No organism can create energy—organisms can only use energy from other sources.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Primary Producers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2284" y="152400"/>
            <a:ext cx="163201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981200"/>
            <a:ext cx="8229600" cy="2667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For most life on Earth, sunlight is the ultimate energy source. (Photosynthesis)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Some organisms use chemical energy stored in inorganic chemical compounds as their energy source  (Chemosynthesis)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Primary Producers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2284" y="152400"/>
            <a:ext cx="163201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00600"/>
            <a:ext cx="36576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800600"/>
            <a:ext cx="3352800" cy="16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tx1">
              <a:alpha val="75000"/>
            </a:schemeClr>
          </a:solidFill>
        </p:spPr>
        <p:txBody>
          <a:bodyPr>
            <a:noAutofit/>
          </a:bodyPr>
          <a:lstStyle/>
          <a:p>
            <a:pPr lvl="0"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Primary Producers</a:t>
            </a:r>
            <a:endParaRPr lang="en-US" sz="5400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600200"/>
            <a:ext cx="5486400" cy="4724400"/>
          </a:xfrm>
          <a:solidFill>
            <a:schemeClr val="tx1">
              <a:alpha val="82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Autotrophs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(producers) use solar or chemical energy to produce </a:t>
            </a:r>
            <a:r>
              <a:rPr lang="en-US" altLang="en-US" sz="36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“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food</a:t>
            </a:r>
            <a:r>
              <a:rPr lang="en-US" altLang="en-US" sz="36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”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by assembling  inorganic compounds into complex organic molecules.</a:t>
            </a:r>
          </a:p>
          <a:p>
            <a:pPr>
              <a:buFontTx/>
              <a:buChar char="-"/>
            </a:pP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Autotrophs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store energy in forms that make it available to other organisms that eat them.</a:t>
            </a:r>
          </a:p>
          <a:p>
            <a:endParaRPr lang="en-US" dirty="0"/>
          </a:p>
        </p:txBody>
      </p:sp>
      <p:pic>
        <p:nvPicPr>
          <p:cNvPr id="10242" name="Picture 2" descr="File:Bright green tree - Waikat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600200"/>
            <a:ext cx="2971800" cy="2228850"/>
          </a:xfrm>
          <a:prstGeom prst="rect">
            <a:avLst/>
          </a:prstGeom>
          <a:noFill/>
        </p:spPr>
      </p:pic>
      <p:pic>
        <p:nvPicPr>
          <p:cNvPr id="10244" name="Picture 4" descr="http://manoa.hawaii.edu/testurop/sites/default/files/styles/rop_detail_image/public/images/rops/Herbivores.jpg?itok=vjXcvvZ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3886200"/>
            <a:ext cx="2438400" cy="2712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763000" cy="2971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609600" indent="-609600"/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There are 3 main types of feeding relationships</a:t>
            </a:r>
          </a:p>
          <a:p>
            <a:pPr marL="609600" indent="-609600"/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charset="-128"/>
            </a:endParaRPr>
          </a:p>
          <a:p>
            <a:pPr marL="609600" indent="-609600"/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			1. Producer - Consumer</a:t>
            </a:r>
          </a:p>
          <a:p>
            <a:pPr marL="2209800" lvl="4" indent="-381000"/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2. Predator - Prey</a:t>
            </a:r>
          </a:p>
          <a:p>
            <a:pPr marL="2209800" lvl="4" indent="-381000"/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3. Parasite - Host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Feeding Relationships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5638800" cy="2286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>
              <a:buFontTx/>
              <a:buChar char="-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All </a:t>
            </a:r>
            <a:r>
              <a:rPr lang="en-US" sz="32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autotrophs</a:t>
            </a: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(plants), they trap energy from the sun.</a:t>
            </a:r>
          </a:p>
          <a:p>
            <a:pPr>
              <a:buFontTx/>
              <a:buChar char="-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Bottom of the food chain.</a:t>
            </a: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charset="-128"/>
              </a:rPr>
              <a:t>Producers</a:t>
            </a:r>
            <a:endParaRPr lang="en-US" sz="4000" dirty="0">
              <a:solidFill>
                <a:srgbClr val="00B050"/>
              </a:solidFill>
            </a:endParaRPr>
          </a:p>
        </p:txBody>
      </p:sp>
      <p:pic>
        <p:nvPicPr>
          <p:cNvPr id="7" name="Picture 1029" descr="pl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371600"/>
            <a:ext cx="3067050" cy="523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319</Words>
  <Application>Microsoft Office PowerPoint</Application>
  <PresentationFormat>On-screen Show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Primary Producers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Holbrook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dzahm</dc:creator>
  <cp:lastModifiedBy>dzahm</cp:lastModifiedBy>
  <cp:revision>63</cp:revision>
  <dcterms:created xsi:type="dcterms:W3CDTF">2013-11-20T19:42:10Z</dcterms:created>
  <dcterms:modified xsi:type="dcterms:W3CDTF">2013-12-12T19:36:09Z</dcterms:modified>
</cp:coreProperties>
</file>